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45" r:id="rId4"/>
  </p:sldMasterIdLst>
  <p:notesMasterIdLst>
    <p:notesMasterId r:id="rId31"/>
  </p:notesMasterIdLst>
  <p:handoutMasterIdLst>
    <p:handoutMasterId r:id="rId32"/>
  </p:handoutMasterIdLst>
  <p:sldIdLst>
    <p:sldId id="257" r:id="rId5"/>
    <p:sldId id="258" r:id="rId6"/>
    <p:sldId id="266" r:id="rId7"/>
    <p:sldId id="265" r:id="rId8"/>
    <p:sldId id="284" r:id="rId9"/>
    <p:sldId id="264" r:id="rId10"/>
    <p:sldId id="276" r:id="rId11"/>
    <p:sldId id="278" r:id="rId12"/>
    <p:sldId id="267" r:id="rId13"/>
    <p:sldId id="277" r:id="rId14"/>
    <p:sldId id="274" r:id="rId15"/>
    <p:sldId id="275" r:id="rId16"/>
    <p:sldId id="279" r:id="rId17"/>
    <p:sldId id="268" r:id="rId18"/>
    <p:sldId id="269" r:id="rId19"/>
    <p:sldId id="270" r:id="rId20"/>
    <p:sldId id="272" r:id="rId21"/>
    <p:sldId id="271" r:id="rId22"/>
    <p:sldId id="273" r:id="rId23"/>
    <p:sldId id="281" r:id="rId24"/>
    <p:sldId id="259" r:id="rId25"/>
    <p:sldId id="260" r:id="rId26"/>
    <p:sldId id="261" r:id="rId27"/>
    <p:sldId id="283" r:id="rId28"/>
    <p:sldId id="280" r:id="rId29"/>
    <p:sldId id="282" r:id="rId30"/>
  </p:sldIdLst>
  <p:sldSz cx="9144000" cy="6858000" type="screen4x3"/>
  <p:notesSz cx="7099300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廖貫雅 Zoe" initials="廖貫雅" lastIdx="1" clrIdx="0">
    <p:extLst>
      <p:ext uri="{19B8F6BF-5375-455C-9EA6-DF929625EA0E}">
        <p15:presenceInfo xmlns:p15="http://schemas.microsoft.com/office/powerpoint/2012/main" userId="S-1-5-21-839522115-1767777339-1801674531-146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3B"/>
    <a:srgbClr val="3366FF"/>
    <a:srgbClr val="0000CC"/>
    <a:srgbClr val="EDB005"/>
    <a:srgbClr val="FBC93E"/>
    <a:srgbClr val="29A4B1"/>
    <a:srgbClr val="FF6699"/>
    <a:srgbClr val="FF9999"/>
    <a:srgbClr val="A9E3FD"/>
    <a:srgbClr val="ABD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0270" autoAdjust="0"/>
  </p:normalViewPr>
  <p:slideViewPr>
    <p:cSldViewPr>
      <p:cViewPr varScale="1">
        <p:scale>
          <a:sx n="60" d="100"/>
          <a:sy n="60" d="100"/>
        </p:scale>
        <p:origin x="12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820" y="-96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53" tIns="47376" rIns="94753" bIns="47376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53" tIns="47376" rIns="94753" bIns="47376" rtlCol="0"/>
          <a:lstStyle>
            <a:lvl1pPr algn="r">
              <a:defRPr sz="1300"/>
            </a:lvl1pPr>
          </a:lstStyle>
          <a:p>
            <a:fld id="{832A1E5B-967A-4DD6-8229-96141294DE91}" type="datetimeFigureOut">
              <a:rPr lang="zh-TW" altLang="en-US" smtClean="0"/>
              <a:t>2024/08/29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4753" tIns="47376" rIns="94753" bIns="47376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4753" tIns="47376" rIns="94753" bIns="47376" rtlCol="0" anchor="b"/>
          <a:lstStyle>
            <a:lvl1pPr algn="r">
              <a:defRPr sz="1300"/>
            </a:lvl1pPr>
          </a:lstStyle>
          <a:p>
            <a:fld id="{8BC69AF4-62F1-4732-ABFE-5200AB5CEC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84791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53" tIns="47376" rIns="94753" bIns="47376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53" tIns="47376" rIns="94753" bIns="47376" rtlCol="0"/>
          <a:lstStyle>
            <a:lvl1pPr algn="r">
              <a:defRPr sz="1300"/>
            </a:lvl1pPr>
          </a:lstStyle>
          <a:p>
            <a:fld id="{9FA76FAE-07F2-4500-A3EF-4C34B9929FF8}" type="datetimeFigureOut">
              <a:rPr lang="zh-TW" altLang="en-US" smtClean="0"/>
              <a:t>2024/08/29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53" tIns="47376" rIns="94753" bIns="47376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3"/>
            <a:ext cx="5679440" cy="4605576"/>
          </a:xfrm>
          <a:prstGeom prst="rect">
            <a:avLst/>
          </a:prstGeom>
        </p:spPr>
        <p:txBody>
          <a:bodyPr vert="horz" lIns="94753" tIns="47376" rIns="94753" bIns="47376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4753" tIns="47376" rIns="94753" bIns="47376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4753" tIns="47376" rIns="94753" bIns="47376" rtlCol="0" anchor="b"/>
          <a:lstStyle>
            <a:lvl1pPr algn="r">
              <a:defRPr sz="1300"/>
            </a:lvl1pPr>
          </a:lstStyle>
          <a:p>
            <a:fld id="{C51ECBB8-1A7E-4200-867B-B903BAFBF1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66540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成本更低的理財顧問（不透過理專）</a:t>
            </a: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/>
              <a:t>生成式</a:t>
            </a:r>
            <a:r>
              <a:rPr lang="en-US" altLang="zh-TW" sz="1200" dirty="0"/>
              <a:t>AI</a:t>
            </a:r>
            <a:r>
              <a:rPr lang="zh-TW" altLang="en-US" sz="1200" dirty="0"/>
              <a:t>優勢－紙本記帳、電子記帳、自然語言理解</a:t>
            </a:r>
            <a:endParaRPr lang="en-US" altLang="zh-TW" sz="12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43236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+mn-ea"/>
              </a:rPr>
              <a:t>純粹以數字說服使用者過於冰冷，引導新手投資人了解自己的財務再定期定額，而非直接告訴他要定期定額</a:t>
            </a:r>
            <a:endParaRPr lang="en-US" altLang="zh-TW" sz="1200" dirty="0">
              <a:latin typeface="+mn-ea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013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2024 </a:t>
            </a:r>
            <a:r>
              <a:rPr lang="zh-TW" altLang="en-US" dirty="0"/>
              <a:t>已有</a:t>
            </a:r>
            <a:r>
              <a:rPr lang="en-US" altLang="zh-TW" dirty="0"/>
              <a:t>1.8</a:t>
            </a:r>
            <a:r>
              <a:rPr lang="zh-TW" altLang="en-US" dirty="0"/>
              <a:t>兆</a:t>
            </a:r>
          </a:p>
        </p:txBody>
      </p:sp>
    </p:spTree>
    <p:extLst>
      <p:ext uri="{BB962C8B-B14F-4D97-AF65-F5344CB8AC3E}">
        <p14:creationId xmlns:p14="http://schemas.microsoft.com/office/powerpoint/2010/main" val="3757096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富達投信成長幅度最大，截至</a:t>
            </a:r>
            <a:r>
              <a:rPr lang="en-US" altLang="zh-TW" dirty="0"/>
              <a:t>2022</a:t>
            </a:r>
            <a:r>
              <a:rPr lang="zh-TW" altLang="en-US" dirty="0"/>
              <a:t>年累積資產管理規模達到</a:t>
            </a:r>
            <a:r>
              <a:rPr lang="en-US" altLang="zh-TW" dirty="0"/>
              <a:t>70</a:t>
            </a:r>
            <a:r>
              <a:rPr lang="zh-TW" altLang="en-US" dirty="0"/>
              <a:t>億美金。</a:t>
            </a:r>
            <a:endParaRPr lang="en-US" altLang="zh-TW" dirty="0"/>
          </a:p>
          <a:p>
            <a:r>
              <a:rPr lang="en-US" altLang="zh-TW" dirty="0"/>
              <a:t>Vanguard</a:t>
            </a:r>
            <a:r>
              <a:rPr lang="zh-TW" altLang="en-US" dirty="0"/>
              <a:t>長期以來是這領域的執牛耳，截至</a:t>
            </a:r>
            <a:r>
              <a:rPr lang="en-US" altLang="zh-TW" dirty="0"/>
              <a:t>2022</a:t>
            </a:r>
            <a:r>
              <a:rPr lang="zh-TW" altLang="en-US" dirty="0"/>
              <a:t>年累積資產管理規模達到</a:t>
            </a:r>
            <a:r>
              <a:rPr lang="en-US" altLang="zh-TW" dirty="0"/>
              <a:t>2500</a:t>
            </a:r>
            <a:r>
              <a:rPr lang="zh-TW" altLang="en-US" dirty="0"/>
              <a:t>億。</a:t>
            </a:r>
          </a:p>
        </p:txBody>
      </p:sp>
    </p:spTree>
    <p:extLst>
      <p:ext uri="{BB962C8B-B14F-4D97-AF65-F5344CB8AC3E}">
        <p14:creationId xmlns:p14="http://schemas.microsoft.com/office/powerpoint/2010/main" val="3292735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永豐金證和阿爾發投顧向金管會反映，投顧在提供機器人理財投資境內外</a:t>
            </a:r>
            <a:r>
              <a:rPr lang="en-US" altLang="zh-TW"/>
              <a:t>ETF</a:t>
            </a:r>
            <a:r>
              <a:rPr lang="zh-TW" altLang="en-US"/>
              <a:t>產品需透過券商下單，如果需要進行投資部位的再平衡，投顧與券商必須再次取得客戶的同意，這樣的程序不僅繁瑣，還會降低交易效率。</a:t>
            </a:r>
          </a:p>
          <a:p>
            <a:endParaRPr lang="zh-TW" altLang="en-US"/>
          </a:p>
          <a:p>
            <a:r>
              <a:rPr lang="zh-TW" altLang="en-US"/>
              <a:t>為了讓客戶能夠一站式完成交易，金管會在今年</a:t>
            </a:r>
            <a:r>
              <a:rPr lang="en-US" altLang="zh-TW"/>
              <a:t>3</a:t>
            </a:r>
            <a:r>
              <a:rPr lang="zh-TW" altLang="en-US"/>
              <a:t>月</a:t>
            </a:r>
            <a:r>
              <a:rPr lang="en-US" altLang="zh-TW"/>
              <a:t>6</a:t>
            </a:r>
            <a:r>
              <a:rPr lang="zh-TW" altLang="en-US"/>
              <a:t>日發函修法鬆綁相關規定。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961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－國泰投信基金資料</a:t>
            </a:r>
          </a:p>
        </p:txBody>
      </p:sp>
    </p:spTree>
    <p:extLst>
      <p:ext uri="{BB962C8B-B14F-4D97-AF65-F5344CB8AC3E}">
        <p14:creationId xmlns:p14="http://schemas.microsoft.com/office/powerpoint/2010/main" val="1369891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各縣市平均支出資料</a:t>
            </a:r>
          </a:p>
        </p:txBody>
      </p:sp>
    </p:spTree>
    <p:extLst>
      <p:ext uri="{BB962C8B-B14F-4D97-AF65-F5344CB8AC3E}">
        <p14:creationId xmlns:p14="http://schemas.microsoft.com/office/powerpoint/2010/main" val="2747011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 hasCustomPrompt="1"/>
          </p:nvPr>
        </p:nvSpPr>
        <p:spPr>
          <a:xfrm>
            <a:off x="1043608" y="2348880"/>
            <a:ext cx="7056784" cy="101054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en-US" altLang="zh-TW" dirty="0"/>
              <a:t>Presentation Template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041582" y="3117540"/>
            <a:ext cx="7060837" cy="62292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TW" dirty="0"/>
              <a:t>Subtitle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043608" y="4005064"/>
            <a:ext cx="1907232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2E993D2-DA02-43CD-B0AA-06C5071F854B}" type="datetime1">
              <a:rPr lang="zh-TW" altLang="en-US" smtClean="0"/>
              <a:t>2024/08/29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2707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8305" y="1212127"/>
            <a:ext cx="4101684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98305" y="1851889"/>
            <a:ext cx="4101684" cy="42742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4006" y="1212127"/>
            <a:ext cx="410344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6" name="內容版面配置區 5"/>
          <p:cNvSpPr>
            <a:spLocks noGrp="1"/>
          </p:cNvSpPr>
          <p:nvPr>
            <p:ph sz="quarter" idx="4"/>
          </p:nvPr>
        </p:nvSpPr>
        <p:spPr>
          <a:xfrm>
            <a:off x="4644006" y="1851889"/>
            <a:ext cx="4103442" cy="1743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7" name="文字版面配置區 2"/>
          <p:cNvSpPr>
            <a:spLocks noGrp="1"/>
          </p:cNvSpPr>
          <p:nvPr>
            <p:ph type="body" idx="16"/>
          </p:nvPr>
        </p:nvSpPr>
        <p:spPr>
          <a:xfrm>
            <a:off x="4644006" y="3742500"/>
            <a:ext cx="4101684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8" name="內容版面配置區 3"/>
          <p:cNvSpPr>
            <a:spLocks noGrp="1"/>
          </p:cNvSpPr>
          <p:nvPr>
            <p:ph sz="half" idx="17"/>
          </p:nvPr>
        </p:nvSpPr>
        <p:spPr>
          <a:xfrm>
            <a:off x="4644006" y="4382262"/>
            <a:ext cx="4101684" cy="1743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3" name="圖片 12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12" name="頁尾版面配置區 4"/>
          <p:cNvSpPr>
            <a:spLocks noGrp="1"/>
          </p:cNvSpPr>
          <p:nvPr>
            <p:ph type="ftr" sz="quarter" idx="18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88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4006" y="1212127"/>
            <a:ext cx="410344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4006" y="1851889"/>
            <a:ext cx="4103442" cy="42742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0" name="文字版面配置區 4"/>
          <p:cNvSpPr>
            <a:spLocks noGrp="1"/>
          </p:cNvSpPr>
          <p:nvPr>
            <p:ph type="body" sz="quarter" idx="14"/>
          </p:nvPr>
        </p:nvSpPr>
        <p:spPr>
          <a:xfrm>
            <a:off x="395536" y="1212127"/>
            <a:ext cx="410344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1" name="內容版面配置區 5"/>
          <p:cNvSpPr>
            <a:spLocks noGrp="1"/>
          </p:cNvSpPr>
          <p:nvPr>
            <p:ph sz="quarter" idx="15"/>
          </p:nvPr>
        </p:nvSpPr>
        <p:spPr>
          <a:xfrm>
            <a:off x="395536" y="1851889"/>
            <a:ext cx="4103442" cy="1743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2" name="文字版面配置區 2"/>
          <p:cNvSpPr>
            <a:spLocks noGrp="1"/>
          </p:cNvSpPr>
          <p:nvPr>
            <p:ph type="body" idx="16"/>
          </p:nvPr>
        </p:nvSpPr>
        <p:spPr>
          <a:xfrm>
            <a:off x="395536" y="3742500"/>
            <a:ext cx="4101684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3" name="內容版面配置區 3"/>
          <p:cNvSpPr>
            <a:spLocks noGrp="1"/>
          </p:cNvSpPr>
          <p:nvPr>
            <p:ph sz="half" idx="17"/>
          </p:nvPr>
        </p:nvSpPr>
        <p:spPr>
          <a:xfrm>
            <a:off x="395536" y="4382262"/>
            <a:ext cx="4101684" cy="1743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7" name="圖片 16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15" name="頁尾版面配置區 4"/>
          <p:cNvSpPr>
            <a:spLocks noGrp="1"/>
          </p:cNvSpPr>
          <p:nvPr>
            <p:ph type="ftr" sz="quarter" idx="18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0686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8305" y="1212127"/>
            <a:ext cx="4101684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98305" y="1851889"/>
            <a:ext cx="4101684" cy="1743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4006" y="1212127"/>
            <a:ext cx="410344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4006" y="1851889"/>
            <a:ext cx="4103442" cy="1743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4" name="文字版面配置區 2"/>
          <p:cNvSpPr>
            <a:spLocks noGrp="1"/>
          </p:cNvSpPr>
          <p:nvPr>
            <p:ph type="body" idx="14"/>
          </p:nvPr>
        </p:nvSpPr>
        <p:spPr>
          <a:xfrm>
            <a:off x="395536" y="3742500"/>
            <a:ext cx="4101684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5" name="內容版面配置區 3"/>
          <p:cNvSpPr>
            <a:spLocks noGrp="1"/>
          </p:cNvSpPr>
          <p:nvPr>
            <p:ph sz="half" idx="15"/>
          </p:nvPr>
        </p:nvSpPr>
        <p:spPr>
          <a:xfrm>
            <a:off x="395536" y="4382262"/>
            <a:ext cx="4101684" cy="1743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6" name="文字版面配置區 2"/>
          <p:cNvSpPr>
            <a:spLocks noGrp="1"/>
          </p:cNvSpPr>
          <p:nvPr>
            <p:ph type="body" idx="16"/>
          </p:nvPr>
        </p:nvSpPr>
        <p:spPr>
          <a:xfrm>
            <a:off x="4644006" y="3742500"/>
            <a:ext cx="4101684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17" name="內容版面配置區 3"/>
          <p:cNvSpPr>
            <a:spLocks noGrp="1"/>
          </p:cNvSpPr>
          <p:nvPr>
            <p:ph sz="half" idx="17"/>
          </p:nvPr>
        </p:nvSpPr>
        <p:spPr>
          <a:xfrm>
            <a:off x="4644006" y="4382262"/>
            <a:ext cx="4101684" cy="1743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9" name="圖片 18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18" name="頁尾版面配置區 4"/>
          <p:cNvSpPr>
            <a:spLocks noGrp="1"/>
          </p:cNvSpPr>
          <p:nvPr>
            <p:ph type="ftr" sz="quarter" idx="18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51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61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5B440F-8BA8-4ECF-A315-55AE89108EAD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8" name="圖片 7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6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7841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51920" y="1196752"/>
            <a:ext cx="4885382" cy="49294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6" y="1196752"/>
            <a:ext cx="3312368" cy="4929411"/>
          </a:xfrm>
        </p:spPr>
        <p:txBody>
          <a:bodyPr>
            <a:normAutofit/>
          </a:bodyPr>
          <a:lstStyle>
            <a:lvl1pPr marL="285750" indent="-285750">
              <a:buFont typeface="Wingdings" charset="2"/>
              <a:buChar char="n"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5B440F-8BA8-4ECF-A315-55AE89108EAD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352928" cy="56207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11" name="圖片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34098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95536" y="1196752"/>
            <a:ext cx="8352928" cy="37444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95536" y="5085184"/>
            <a:ext cx="8352928" cy="80486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5B440F-8BA8-4ECF-A315-55AE89108EAD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352928" cy="56207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pic>
        <p:nvPicPr>
          <p:cNvPr id="11" name="圖片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6550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結尾標語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標題 2"/>
          <p:cNvSpPr>
            <a:spLocks noGrp="1"/>
          </p:cNvSpPr>
          <p:nvPr>
            <p:ph type="ctrTitle"/>
          </p:nvPr>
        </p:nvSpPr>
        <p:spPr>
          <a:xfrm>
            <a:off x="1043608" y="2274116"/>
            <a:ext cx="7056784" cy="1010543"/>
          </a:xfrm>
        </p:spPr>
        <p:txBody>
          <a:bodyPr>
            <a:normAutofit/>
          </a:bodyPr>
          <a:lstStyle>
            <a:lvl1pPr>
              <a:defRPr sz="36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477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結尾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80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標題 1"/>
          <p:cNvSpPr>
            <a:spLocks noGrp="1"/>
          </p:cNvSpPr>
          <p:nvPr>
            <p:ph type="ctrTitle" hasCustomPrompt="1"/>
          </p:nvPr>
        </p:nvSpPr>
        <p:spPr>
          <a:xfrm>
            <a:off x="1043608" y="2274116"/>
            <a:ext cx="7056784" cy="1010543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altLang="zh-TW" dirty="0"/>
              <a:t>CHAPTER TITLE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3"/>
          </p:nvPr>
        </p:nvSpPr>
        <p:spPr>
          <a:xfrm>
            <a:off x="1043608" y="3284659"/>
            <a:ext cx="5270728" cy="19461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000"/>
            </a:lvl1pPr>
            <a:lvl2pPr marL="457200" indent="0">
              <a:lnSpc>
                <a:spcPct val="100000"/>
              </a:lnSpc>
              <a:buFontTx/>
              <a:buNone/>
              <a:defRPr sz="1800"/>
            </a:lvl2pPr>
            <a:lvl3pPr marL="914400" indent="0">
              <a:lnSpc>
                <a:spcPct val="100000"/>
              </a:lnSpc>
              <a:buFontTx/>
              <a:buNone/>
              <a:defRPr sz="1600"/>
            </a:lvl3pPr>
            <a:lvl4pPr marL="1371600" indent="0">
              <a:buFontTx/>
              <a:buNone/>
              <a:defRPr sz="14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3326472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352928" cy="562074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08447" y="985442"/>
            <a:ext cx="8585181" cy="2090735"/>
          </a:xfrm>
        </p:spPr>
        <p:txBody>
          <a:bodyPr>
            <a:normAutofit/>
          </a:bodyPr>
          <a:lstStyle>
            <a:lvl1pPr marL="342900" indent="-342900">
              <a:lnSpc>
                <a:spcPts val="2400"/>
              </a:lnSpc>
              <a:buFont typeface="Wingdings" charset="2"/>
              <a:buChar char="n"/>
              <a:defRPr sz="1800"/>
            </a:lvl1pPr>
            <a:lvl2pPr marL="742950" indent="-285750">
              <a:lnSpc>
                <a:spcPts val="2400"/>
              </a:lnSpc>
              <a:buFont typeface="Wingdings" charset="2"/>
              <a:buChar char="l"/>
              <a:defRPr sz="1600"/>
            </a:lvl2pPr>
            <a:lvl3pPr marL="1143000" indent="-228600">
              <a:lnSpc>
                <a:spcPts val="2400"/>
              </a:lnSpc>
              <a:buFont typeface="Wingdings" charset="2"/>
              <a:buChar char="u"/>
              <a:defRPr sz="1400"/>
            </a:lvl3pPr>
            <a:lvl4pPr marL="1600200" indent="-228600">
              <a:lnSpc>
                <a:spcPts val="2400"/>
              </a:lnSpc>
              <a:buFont typeface="Wingdings" charset="2"/>
              <a:buChar char="u"/>
              <a:defRPr sz="1200"/>
            </a:lvl4pPr>
            <a:lvl5pPr marL="2057400" indent="-228600">
              <a:lnSpc>
                <a:spcPts val="2400"/>
              </a:lnSpc>
              <a:buFont typeface="Wingdings" charset="2"/>
              <a:buChar char="u"/>
              <a:defRPr sz="11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5" name="圖片 4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8766000" cy="46800"/>
          </a:xfrm>
          <a:prstGeom prst="rect">
            <a:avLst/>
          </a:prstGeom>
        </p:spPr>
      </p:pic>
      <p:sp>
        <p:nvSpPr>
          <p:cNvPr id="7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979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352928" cy="56207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196753"/>
            <a:ext cx="8352928" cy="23042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395536" y="3645024"/>
            <a:ext cx="4104456" cy="23042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4"/>
          </p:nvPr>
        </p:nvSpPr>
        <p:spPr>
          <a:xfrm>
            <a:off x="4644007" y="3645024"/>
            <a:ext cx="4104457" cy="23042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804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352928" cy="56207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3645024"/>
            <a:ext cx="8352928" cy="23042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7" name="內容版面配置區 2"/>
          <p:cNvSpPr>
            <a:spLocks noGrp="1"/>
          </p:cNvSpPr>
          <p:nvPr>
            <p:ph idx="13"/>
          </p:nvPr>
        </p:nvSpPr>
        <p:spPr>
          <a:xfrm>
            <a:off x="395536" y="1196753"/>
            <a:ext cx="4104456" cy="23042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內容版面配置區 2"/>
          <p:cNvSpPr>
            <a:spLocks noGrp="1"/>
          </p:cNvSpPr>
          <p:nvPr>
            <p:ph idx="14"/>
          </p:nvPr>
        </p:nvSpPr>
        <p:spPr>
          <a:xfrm>
            <a:off x="4644007" y="1196753"/>
            <a:ext cx="4104457" cy="230425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pic>
        <p:nvPicPr>
          <p:cNvPr id="11" name="圖片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9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36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95536" y="1196752"/>
            <a:ext cx="4392488" cy="49294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9" name="內容版面配置區 2"/>
          <p:cNvSpPr>
            <a:spLocks noGrp="1"/>
          </p:cNvSpPr>
          <p:nvPr>
            <p:ph sz="half" idx="13"/>
          </p:nvPr>
        </p:nvSpPr>
        <p:spPr>
          <a:xfrm>
            <a:off x="4932039" y="1196753"/>
            <a:ext cx="3816425" cy="2392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3" name="內容版面配置區 2"/>
          <p:cNvSpPr>
            <a:spLocks noGrp="1"/>
          </p:cNvSpPr>
          <p:nvPr>
            <p:ph sz="half" idx="14"/>
          </p:nvPr>
        </p:nvSpPr>
        <p:spPr>
          <a:xfrm>
            <a:off x="4932039" y="3733465"/>
            <a:ext cx="3816425" cy="23926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0" name="圖片 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11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62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355976" y="1196752"/>
            <a:ext cx="4392488" cy="492941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9" name="內容版面配置區 2"/>
          <p:cNvSpPr>
            <a:spLocks noGrp="1"/>
          </p:cNvSpPr>
          <p:nvPr>
            <p:ph sz="half" idx="13"/>
          </p:nvPr>
        </p:nvSpPr>
        <p:spPr>
          <a:xfrm>
            <a:off x="395535" y="1196753"/>
            <a:ext cx="3816425" cy="2392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3" name="內容版面配置區 2"/>
          <p:cNvSpPr>
            <a:spLocks noGrp="1"/>
          </p:cNvSpPr>
          <p:nvPr>
            <p:ph sz="half" idx="14"/>
          </p:nvPr>
        </p:nvSpPr>
        <p:spPr>
          <a:xfrm>
            <a:off x="395535" y="3733465"/>
            <a:ext cx="3816425" cy="239269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200"/>
            </a:lvl4pPr>
            <a:lvl5pPr>
              <a:defRPr sz="11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pic>
        <p:nvPicPr>
          <p:cNvPr id="11" name="圖片 10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12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535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0" name="內容版面配置區 3"/>
          <p:cNvSpPr>
            <a:spLocks noGrp="1"/>
          </p:cNvSpPr>
          <p:nvPr>
            <p:ph sz="half" idx="13"/>
          </p:nvPr>
        </p:nvSpPr>
        <p:spPr>
          <a:xfrm>
            <a:off x="395536" y="1212127"/>
            <a:ext cx="4101684" cy="23836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1" name="內容版面配置區 3"/>
          <p:cNvSpPr>
            <a:spLocks noGrp="1"/>
          </p:cNvSpPr>
          <p:nvPr>
            <p:ph sz="half" idx="14"/>
          </p:nvPr>
        </p:nvSpPr>
        <p:spPr>
          <a:xfrm>
            <a:off x="4644006" y="1212127"/>
            <a:ext cx="4101684" cy="238362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15"/>
          </p:nvPr>
        </p:nvSpPr>
        <p:spPr>
          <a:xfrm>
            <a:off x="395536" y="3742539"/>
            <a:ext cx="4101684" cy="238362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3" name="內容版面配置區 3"/>
          <p:cNvSpPr>
            <a:spLocks noGrp="1"/>
          </p:cNvSpPr>
          <p:nvPr>
            <p:ph sz="half" idx="16"/>
          </p:nvPr>
        </p:nvSpPr>
        <p:spPr>
          <a:xfrm>
            <a:off x="4644006" y="3742539"/>
            <a:ext cx="4101684" cy="238362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pic>
        <p:nvPicPr>
          <p:cNvPr id="16" name="圖片 15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14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4154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96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8305" y="1212127"/>
            <a:ext cx="4101684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98305" y="1851889"/>
            <a:ext cx="4101684" cy="42742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4006" y="1212127"/>
            <a:ext cx="410344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4006" y="1851889"/>
            <a:ext cx="4103442" cy="42742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pic>
        <p:nvPicPr>
          <p:cNvPr id="12" name="圖片 1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89912"/>
            <a:ext cx="9000000" cy="46800"/>
          </a:xfrm>
          <a:prstGeom prst="rect">
            <a:avLst/>
          </a:prstGeom>
        </p:spPr>
      </p:pic>
      <p:sp>
        <p:nvSpPr>
          <p:cNvPr id="10" name="頁尾版面配置區 4"/>
          <p:cNvSpPr>
            <a:spLocks noGrp="1"/>
          </p:cNvSpPr>
          <p:nvPr>
            <p:ph type="ftr" sz="quarter" idx="13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6261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8" y="6521391"/>
            <a:ext cx="8729472" cy="228122"/>
          </a:xfrm>
          <a:prstGeom prst="rect">
            <a:avLst/>
          </a:prstGeom>
        </p:spPr>
      </p:pic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8352928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5536" y="1196752"/>
            <a:ext cx="8352928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59615" y="6449913"/>
            <a:ext cx="484385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1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1967481" y="6449914"/>
            <a:ext cx="3816424" cy="288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9245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Font typeface="Wingdings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Font typeface="Wingdings" charset="2"/>
        <a:buChar char="l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Clr>
          <a:schemeClr val="tx1"/>
        </a:buClr>
        <a:buSzPct val="80000"/>
        <a:buFont typeface="Wingdings" charset="2"/>
        <a:buChar char="u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538267-37A0-4534-932C-C08CF2D80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8664" y="2092732"/>
            <a:ext cx="7056784" cy="1010543"/>
          </a:xfrm>
        </p:spPr>
        <p:txBody>
          <a:bodyPr/>
          <a:lstStyle/>
          <a:p>
            <a:r>
              <a:rPr lang="zh-TW" altLang="en-US" dirty="0"/>
              <a:t>理財機器人－泰好野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E7540E-DACA-4C3D-872B-48AD262A75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581" y="3080692"/>
            <a:ext cx="7060837" cy="62292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TW" altLang="en-US" dirty="0">
                <a:latin typeface="+mj-ea"/>
                <a:ea typeface="+mj-ea"/>
              </a:rPr>
              <a:t>基金作業部 林育民</a:t>
            </a:r>
            <a:endParaRPr lang="en-US" altLang="zh-TW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+mj-ea"/>
                <a:ea typeface="+mj-ea"/>
              </a:rPr>
              <a:t>基金作業部 廖冠傑</a:t>
            </a:r>
            <a:endParaRPr lang="en-US" altLang="zh-TW" dirty="0">
              <a:latin typeface="+mj-ea"/>
              <a:ea typeface="+mj-ea"/>
            </a:endParaRPr>
          </a:p>
          <a:p>
            <a:pPr>
              <a:lnSpc>
                <a:spcPct val="100000"/>
              </a:lnSpc>
            </a:pPr>
            <a:r>
              <a:rPr lang="zh-TW" altLang="en-US" dirty="0">
                <a:latin typeface="+mj-ea"/>
                <a:ea typeface="+mj-ea"/>
              </a:rPr>
              <a:t>人資行政部 黃英綺</a:t>
            </a:r>
          </a:p>
        </p:txBody>
      </p:sp>
      <p:pic>
        <p:nvPicPr>
          <p:cNvPr id="1026" name="Picture 2" descr="全新emoji 人氣排名: 這才是最正新emoji, 連中指也比不上！">
            <a:extLst>
              <a:ext uri="{FF2B5EF4-FFF2-40B4-BE49-F238E27FC236}">
                <a16:creationId xmlns:a16="http://schemas.microsoft.com/office/drawing/2014/main" id="{0062A3BE-B124-4557-91AC-304B1D0D2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437112"/>
            <a:ext cx="4037406" cy="282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145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80232-E1B8-4727-B5CB-A3249D90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產品功能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A1D7CE-4890-4C1E-B456-326B03CC7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9</a:t>
            </a:fld>
            <a:endParaRPr lang="en-US" altLang="zh-TW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AD4A4DE-9942-46C3-9F6A-8F8A275112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545380"/>
            <a:ext cx="8208911" cy="4190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發布計畫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：產品基於生成式AI，逐步推出財務健康檢測、投資建議生成、個性化互動界面等功能，未來可能會進一步增加資料擷取和分析的功能。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zh-TW" altLang="en-US" sz="2000" b="1" dirty="0">
                <a:latin typeface="Arial" panose="020B0604020202020204" pitchFamily="34" charset="0"/>
              </a:rPr>
              <a:t>特色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：支持自然語言輸入和互動，能自動識別使用者的財務狀況，生成量身定制的投資建議。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安全性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：需要確保使用者的財務數據安全，加強數據保護和防止數據洩露。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法律</a:t>
            </a:r>
            <a:r>
              <a:rPr kumimoji="0" lang="zh-TW" altLang="zh-TW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：需要符合台灣和國際間金融服務法律法規，並遵守金管會的相關規範。</a:t>
            </a:r>
          </a:p>
        </p:txBody>
      </p:sp>
    </p:spTree>
    <p:extLst>
      <p:ext uri="{BB962C8B-B14F-4D97-AF65-F5344CB8AC3E}">
        <p14:creationId xmlns:p14="http://schemas.microsoft.com/office/powerpoint/2010/main" val="3730842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716B0-E55A-43B9-860F-6F540299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生成式</a:t>
            </a:r>
            <a:r>
              <a:rPr lang="en-US" altLang="zh-TW" dirty="0"/>
              <a:t>AI</a:t>
            </a:r>
            <a:r>
              <a:rPr lang="zh-TW" altLang="en-US" dirty="0"/>
              <a:t>－泰好野知識庫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4C117-A6B4-4450-8A40-63E5B8B4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10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1A516D-6E40-4270-80C9-4FEEAA69C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92" y="1844824"/>
            <a:ext cx="8577415" cy="363573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E15E73E-9016-483D-936C-DA0452D66582}"/>
              </a:ext>
            </a:extLst>
          </p:cNvPr>
          <p:cNvSpPr txBox="1"/>
          <p:nvPr/>
        </p:nvSpPr>
        <p:spPr>
          <a:xfrm>
            <a:off x="395536" y="1254769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國泰投信基金</a:t>
            </a:r>
          </a:p>
        </p:txBody>
      </p:sp>
    </p:spTree>
    <p:extLst>
      <p:ext uri="{BB962C8B-B14F-4D97-AF65-F5344CB8AC3E}">
        <p14:creationId xmlns:p14="http://schemas.microsoft.com/office/powerpoint/2010/main" val="1945772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4C117-A6B4-4450-8A40-63E5B8B4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11</a:t>
            </a:fld>
            <a:endParaRPr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A7EE5E10-CB2C-4651-BB6A-FF7A40B9089C}"/>
              </a:ext>
            </a:extLst>
          </p:cNvPr>
          <p:cNvSpPr txBox="1">
            <a:spLocks/>
          </p:cNvSpPr>
          <p:nvPr/>
        </p:nvSpPr>
        <p:spPr>
          <a:xfrm>
            <a:off x="395536" y="260648"/>
            <a:ext cx="8352928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/>
              <a:t>生成式</a:t>
            </a:r>
            <a:r>
              <a:rPr lang="en-US" altLang="zh-TW"/>
              <a:t>AI</a:t>
            </a:r>
            <a:r>
              <a:rPr lang="zh-TW" altLang="en-US"/>
              <a:t>－泰好野知識庫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CF71E48-64D9-4867-8AC3-C9B02815E7D0}"/>
              </a:ext>
            </a:extLst>
          </p:cNvPr>
          <p:cNvSpPr txBox="1"/>
          <p:nvPr/>
        </p:nvSpPr>
        <p:spPr>
          <a:xfrm>
            <a:off x="395536" y="1084674"/>
            <a:ext cx="3960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平均每人月消費支出─按區域別分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8DDC55B4-1579-4C82-ADEC-95442CADD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44824"/>
            <a:ext cx="8078327" cy="197195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F8C394E-3D6C-4A06-802B-C2FCFBA42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298" y="4063649"/>
            <a:ext cx="8068801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8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5BB0907F-B98E-42F5-A6D8-E35E44A11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2184574"/>
            <a:ext cx="8964488" cy="2643026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B726E-29E7-4FA8-8AC2-86F6C127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12</a:t>
            </a:fld>
            <a:endParaRPr lang="en-US" altLang="zh-TW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A84F5CBD-5F6D-40AD-99A7-3E941D572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274638"/>
            <a:ext cx="8352928" cy="56207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生成式</a:t>
            </a:r>
            <a:r>
              <a:rPr lang="en-US" altLang="zh-TW" dirty="0"/>
              <a:t>AI</a:t>
            </a:r>
            <a:r>
              <a:rPr lang="zh-TW" altLang="en-US" dirty="0"/>
              <a:t>－泰好野知識庫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3F9D38-A922-446B-9428-AC7A2393EDFB}"/>
              </a:ext>
            </a:extLst>
          </p:cNvPr>
          <p:cNvSpPr txBox="1"/>
          <p:nvPr/>
        </p:nvSpPr>
        <p:spPr>
          <a:xfrm>
            <a:off x="395536" y="1254769"/>
            <a:ext cx="309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2023</a:t>
            </a:r>
            <a:r>
              <a:rPr lang="zh-TW" altLang="en-US" sz="2000" dirty="0"/>
              <a:t>上半年六都平均租金</a:t>
            </a:r>
          </a:p>
        </p:txBody>
      </p:sp>
    </p:spTree>
    <p:extLst>
      <p:ext uri="{BB962C8B-B14F-4D97-AF65-F5344CB8AC3E}">
        <p14:creationId xmlns:p14="http://schemas.microsoft.com/office/powerpoint/2010/main" val="2863297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716B0-E55A-43B9-860F-6F540299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生成式</a:t>
            </a:r>
            <a:r>
              <a:rPr lang="en-US" altLang="zh-TW" dirty="0"/>
              <a:t>AI</a:t>
            </a:r>
            <a:r>
              <a:rPr lang="zh-TW" altLang="en-US" dirty="0"/>
              <a:t>－泰好野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90689C-39FF-4CB2-BE08-0DE0357DE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4088" y="2661133"/>
            <a:ext cx="3779912" cy="3000115"/>
          </a:xfrm>
        </p:spPr>
        <p:txBody>
          <a:bodyPr>
            <a:normAutofit/>
          </a:bodyPr>
          <a:lstStyle/>
          <a:p>
            <a:r>
              <a:rPr lang="zh-TW" altLang="en-US" dirty="0"/>
              <a:t>格式不拘</a:t>
            </a:r>
            <a:endParaRPr lang="en-US" altLang="zh-TW" dirty="0"/>
          </a:p>
          <a:p>
            <a:r>
              <a:rPr lang="zh-TW" altLang="en-US" dirty="0"/>
              <a:t>更為客製化</a:t>
            </a:r>
            <a:endParaRPr lang="en-US" altLang="zh-TW" dirty="0"/>
          </a:p>
          <a:p>
            <a:r>
              <a:rPr lang="zh-TW" altLang="en-US" dirty="0"/>
              <a:t>對話互動不枯燥</a:t>
            </a:r>
            <a:endParaRPr lang="en-US" altLang="zh-TW" dirty="0"/>
          </a:p>
          <a:p>
            <a:r>
              <a:rPr lang="zh-TW" altLang="en-US" dirty="0"/>
              <a:t>可以拍照或讀取電子檔案的帳單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4C117-A6B4-4450-8A40-63E5B8B4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13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80FBD6B-7BA5-43AA-B0B4-3F695033E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726"/>
            <a:ext cx="5443962" cy="419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53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716B0-E55A-43B9-860F-6F540299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生成式</a:t>
            </a:r>
            <a:r>
              <a:rPr lang="en-US" altLang="zh-TW" dirty="0"/>
              <a:t>AI</a:t>
            </a:r>
            <a:r>
              <a:rPr lang="zh-TW" altLang="en-US" dirty="0"/>
              <a:t>－泰好野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4C117-A6B4-4450-8A40-63E5B8B4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14</a:t>
            </a:fld>
            <a:endParaRPr lang="en-US" altLang="zh-TW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FF28EF5-FDF8-4E3D-844A-E6D3BD266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435" y="1268760"/>
            <a:ext cx="6419129" cy="482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24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716B0-E55A-43B9-860F-6F540299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生成式</a:t>
            </a:r>
            <a:r>
              <a:rPr lang="en-US" altLang="zh-TW" dirty="0"/>
              <a:t>AI</a:t>
            </a:r>
            <a:r>
              <a:rPr lang="zh-TW" altLang="en-US" dirty="0"/>
              <a:t>－泰好野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4C117-A6B4-4450-8A40-63E5B8B4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15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99C026-7DAA-474D-BE7E-5C16D4588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80728"/>
            <a:ext cx="6480720" cy="534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3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716B0-E55A-43B9-860F-6F540299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生成式</a:t>
            </a:r>
            <a:r>
              <a:rPr lang="en-US" altLang="zh-TW" dirty="0"/>
              <a:t>AI</a:t>
            </a:r>
            <a:r>
              <a:rPr lang="zh-TW" altLang="en-US" dirty="0"/>
              <a:t>－泰好野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4C117-A6B4-4450-8A40-63E5B8B4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16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256C69-6659-44F4-89C2-0F223E0DC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209" y="910494"/>
            <a:ext cx="5573582" cy="546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14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716B0-E55A-43B9-860F-6F540299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生成式</a:t>
            </a:r>
            <a:r>
              <a:rPr lang="en-US" altLang="zh-TW" dirty="0"/>
              <a:t>AI</a:t>
            </a:r>
            <a:r>
              <a:rPr lang="zh-TW" altLang="en-US" dirty="0"/>
              <a:t>－泰好野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4C117-A6B4-4450-8A40-63E5B8B42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17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214892-AF0D-49F4-B265-560B49A03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09" y="1481408"/>
            <a:ext cx="7166981" cy="427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80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A986C4-BE56-4633-85FB-900416B7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泰好投改良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A925CB3-E2F7-4631-B0F0-B6D38678B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47" y="985443"/>
            <a:ext cx="8512025" cy="715366"/>
          </a:xfrm>
        </p:spPr>
        <p:txBody>
          <a:bodyPr/>
          <a:lstStyle/>
          <a:p>
            <a:r>
              <a:rPr lang="zh-TW" altLang="en-US" dirty="0"/>
              <a:t>泰好投可以計算投資組合，生成式</a:t>
            </a:r>
            <a:r>
              <a:rPr lang="en-US" altLang="zh-TW" dirty="0"/>
              <a:t>AI</a:t>
            </a:r>
            <a:r>
              <a:rPr lang="zh-TW" altLang="en-US" dirty="0"/>
              <a:t>可以擷取其計算結果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543958-6623-4696-8A3C-377E61BA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18</a:t>
            </a:fld>
            <a:endParaRPr lang="en-US" altLang="zh-TW" dirty="0"/>
          </a:p>
        </p:txBody>
      </p:sp>
      <p:pic>
        <p:nvPicPr>
          <p:cNvPr id="5" name="內容版面配置區 5">
            <a:extLst>
              <a:ext uri="{FF2B5EF4-FFF2-40B4-BE49-F238E27FC236}">
                <a16:creationId xmlns:a16="http://schemas.microsoft.com/office/drawing/2014/main" id="{A299A5B0-E77C-47C7-A9A8-185AB2E58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106" y="2204864"/>
            <a:ext cx="6229788" cy="38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3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964D1A22-84B7-49CE-97F6-5EA0C1474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CFE1189E-4388-4411-87CC-356D0BBD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47" y="985442"/>
            <a:ext cx="8835553" cy="546789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TW" altLang="en-US" sz="2000" dirty="0"/>
              <a:t>動機</a:t>
            </a:r>
            <a:endParaRPr lang="en-US" altLang="zh-TW" sz="2000" dirty="0"/>
          </a:p>
          <a:p>
            <a:pPr>
              <a:lnSpc>
                <a:spcPct val="200000"/>
              </a:lnSpc>
            </a:pPr>
            <a:r>
              <a:rPr lang="zh-TW" altLang="en-US" sz="2000" dirty="0"/>
              <a:t>理財機器人規模</a:t>
            </a:r>
            <a:endParaRPr lang="en-US" altLang="zh-TW" sz="2000" dirty="0"/>
          </a:p>
          <a:p>
            <a:pPr>
              <a:lnSpc>
                <a:spcPct val="200000"/>
              </a:lnSpc>
            </a:pPr>
            <a:r>
              <a:rPr lang="zh-TW" altLang="en-US" sz="2000" dirty="0"/>
              <a:t>設計架構</a:t>
            </a:r>
            <a:endParaRPr lang="en-US" altLang="zh-TW" sz="2000" dirty="0"/>
          </a:p>
          <a:p>
            <a:pPr>
              <a:lnSpc>
                <a:spcPct val="200000"/>
              </a:lnSpc>
            </a:pPr>
            <a:r>
              <a:rPr lang="zh-TW" altLang="en-US" sz="2000" dirty="0"/>
              <a:t>財務健康</a:t>
            </a:r>
            <a:endParaRPr lang="en-US" altLang="zh-TW" sz="2000" dirty="0"/>
          </a:p>
          <a:p>
            <a:pPr>
              <a:lnSpc>
                <a:spcPct val="200000"/>
              </a:lnSpc>
            </a:pPr>
            <a:r>
              <a:rPr lang="zh-TW" altLang="en-US" sz="2000" dirty="0"/>
              <a:t>泰好野功能與知識庫</a:t>
            </a:r>
            <a:endParaRPr lang="en-US" altLang="zh-TW" sz="2000" dirty="0"/>
          </a:p>
          <a:p>
            <a:pPr>
              <a:lnSpc>
                <a:spcPct val="200000"/>
              </a:lnSpc>
            </a:pPr>
            <a:r>
              <a:rPr lang="zh-TW" altLang="en-US" sz="2000" dirty="0"/>
              <a:t>同業參考：以元大為例。</a:t>
            </a:r>
            <a:endParaRPr lang="en-US" altLang="zh-TW" sz="2000" dirty="0"/>
          </a:p>
          <a:p>
            <a:pPr>
              <a:lnSpc>
                <a:spcPct val="200000"/>
              </a:lnSpc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079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563F2-FA40-44B0-8D06-2FAFEEB3D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可行性評估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B0DA37-D39A-4A24-ADA1-E09A90724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19</a:t>
            </a:fld>
            <a:endParaRPr lang="en-US" altLang="zh-TW" dirty="0"/>
          </a:p>
        </p:txBody>
      </p:sp>
      <p:graphicFrame>
        <p:nvGraphicFramePr>
          <p:cNvPr id="34" name="表格 34">
            <a:extLst>
              <a:ext uri="{FF2B5EF4-FFF2-40B4-BE49-F238E27FC236}">
                <a16:creationId xmlns:a16="http://schemas.microsoft.com/office/drawing/2014/main" id="{7DFECA4B-01B9-4066-AA6A-08D3B48A1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77896"/>
              </p:ext>
            </p:extLst>
          </p:nvPr>
        </p:nvGraphicFramePr>
        <p:xfrm>
          <a:off x="665566" y="1540264"/>
          <a:ext cx="7812868" cy="37774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06434">
                  <a:extLst>
                    <a:ext uri="{9D8B030D-6E8A-4147-A177-3AD203B41FA5}">
                      <a16:colId xmlns:a16="http://schemas.microsoft.com/office/drawing/2014/main" val="1817761246"/>
                    </a:ext>
                  </a:extLst>
                </a:gridCol>
                <a:gridCol w="3906434">
                  <a:extLst>
                    <a:ext uri="{9D8B030D-6E8A-4147-A177-3AD203B41FA5}">
                      <a16:colId xmlns:a16="http://schemas.microsoft.com/office/drawing/2014/main" val="957232473"/>
                    </a:ext>
                  </a:extLst>
                </a:gridCol>
              </a:tblGrid>
              <a:tr h="31405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可能的問題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解決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664049"/>
                  </a:ext>
                </a:extLst>
              </a:tr>
              <a:tr h="12264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kern="0" dirty="0">
                          <a:effectLst/>
                        </a:rPr>
                        <a:t>AI</a:t>
                      </a:r>
                      <a:r>
                        <a:rPr lang="zh-TW" altLang="zh-TW" sz="1800" b="1" kern="0" dirty="0">
                          <a:effectLst/>
                        </a:rPr>
                        <a:t>建議準確性風險</a:t>
                      </a:r>
                      <a:r>
                        <a:rPr lang="zh-TW" altLang="zh-TW" sz="1800" kern="0" dirty="0">
                          <a:effectLst/>
                        </a:rPr>
                        <a:t>：生成式</a:t>
                      </a:r>
                      <a:r>
                        <a:rPr lang="en-US" altLang="zh-TW" sz="1800" kern="0" dirty="0">
                          <a:effectLst/>
                        </a:rPr>
                        <a:t>AI</a:t>
                      </a:r>
                      <a:r>
                        <a:rPr lang="zh-TW" altLang="zh-TW" sz="1800" kern="0" dirty="0">
                          <a:effectLst/>
                        </a:rPr>
                        <a:t>可能無法完全預測市場波動，可能導致不準確的投資建議。</a:t>
                      </a:r>
                      <a:endParaRPr lang="zh-TW" altLang="zh-TW" sz="1800" kern="100" dirty="0">
                        <a:effectLst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b="1" kern="0" dirty="0">
                          <a:effectLst/>
                        </a:rPr>
                        <a:t>引入專家調整</a:t>
                      </a:r>
                      <a:r>
                        <a:rPr lang="zh-TW" altLang="zh-TW" sz="1800" kern="0" dirty="0">
                          <a:effectLst/>
                        </a:rPr>
                        <a:t>：引入人工干預來調整</a:t>
                      </a:r>
                      <a:r>
                        <a:rPr lang="en-US" altLang="zh-TW" sz="1800" kern="0" dirty="0">
                          <a:effectLst/>
                        </a:rPr>
                        <a:t>AI</a:t>
                      </a:r>
                      <a:r>
                        <a:rPr lang="zh-TW" altLang="zh-TW" sz="1800" kern="0" dirty="0">
                          <a:effectLst/>
                        </a:rPr>
                        <a:t>的投資建議，提升準確性。</a:t>
                      </a:r>
                      <a:endParaRPr lang="zh-TW" altLang="zh-TW" sz="1800" kern="100" dirty="0">
                        <a:effectLst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617350"/>
                  </a:ext>
                </a:extLst>
              </a:tr>
              <a:tr h="996514">
                <a:tc>
                  <a:txBody>
                    <a:bodyPr/>
                    <a:lstStyle/>
                    <a:p>
                      <a:r>
                        <a:rPr lang="zh-TW" altLang="zh-TW" sz="1800" b="1" kern="0" dirty="0">
                          <a:effectLst/>
                        </a:rPr>
                        <a:t>數據隱私風險</a:t>
                      </a:r>
                      <a:r>
                        <a:rPr lang="zh-TW" altLang="zh-TW" sz="1800" kern="0" dirty="0">
                          <a:effectLst/>
                        </a:rPr>
                        <a:t>：財務數據的處理和存儲有可能存在隱私洩露的風險</a:t>
                      </a:r>
                      <a:r>
                        <a:rPr lang="zh-TW" altLang="en-US" sz="1800" kern="0" dirty="0">
                          <a:effectLst/>
                        </a:rPr>
                        <a:t>。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b="1" kern="0" dirty="0">
                          <a:effectLst/>
                        </a:rPr>
                        <a:t>加強數據加密</a:t>
                      </a:r>
                      <a:r>
                        <a:rPr lang="zh-TW" altLang="zh-TW" sz="1800" kern="0" dirty="0">
                          <a:effectLst/>
                        </a:rPr>
                        <a:t>：增加數據加密層級，確保財務數據的隱私和安全。</a:t>
                      </a:r>
                      <a:endParaRPr lang="zh-TW" altLang="zh-TW" sz="1800" kern="100" dirty="0">
                        <a:effectLst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417277"/>
                  </a:ext>
                </a:extLst>
              </a:tr>
              <a:tr h="9965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b="1" kern="0" dirty="0">
                          <a:effectLst/>
                        </a:rPr>
                        <a:t>用戶依賴性風險</a:t>
                      </a:r>
                      <a:r>
                        <a:rPr lang="zh-TW" altLang="zh-TW" sz="1800" kern="0" dirty="0">
                          <a:effectLst/>
                        </a:rPr>
                        <a:t>：過度依賴</a:t>
                      </a:r>
                      <a:r>
                        <a:rPr lang="en-US" altLang="zh-TW" sz="1800" kern="0" dirty="0">
                          <a:effectLst/>
                        </a:rPr>
                        <a:t>AI</a:t>
                      </a:r>
                      <a:r>
                        <a:rPr lang="zh-TW" altLang="zh-TW" sz="1800" kern="0" dirty="0">
                          <a:effectLst/>
                        </a:rPr>
                        <a:t>建議可能導致使用者忽視市場動態，增加投資風險。</a:t>
                      </a:r>
                      <a:endParaRPr lang="zh-TW" altLang="zh-TW" sz="1800" kern="100" dirty="0">
                        <a:effectLst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zh-TW" sz="1800" b="1" kern="0" dirty="0">
                          <a:effectLst/>
                        </a:rPr>
                        <a:t>教育使用者</a:t>
                      </a:r>
                      <a:r>
                        <a:rPr lang="zh-TW" altLang="zh-TW" sz="1800" kern="0" dirty="0">
                          <a:effectLst/>
                        </a:rPr>
                        <a:t>：提供教育資源，強調</a:t>
                      </a:r>
                      <a:r>
                        <a:rPr lang="en-US" altLang="zh-TW" sz="1800" kern="0" dirty="0">
                          <a:effectLst/>
                        </a:rPr>
                        <a:t>AI</a:t>
                      </a:r>
                      <a:r>
                        <a:rPr lang="zh-TW" altLang="zh-TW" sz="1800" kern="0" dirty="0">
                          <a:effectLst/>
                        </a:rPr>
                        <a:t>建議僅作為參考，鼓勵用戶自主學習。</a:t>
                      </a:r>
                      <a:endParaRPr lang="zh-TW" altLang="zh-TW" sz="1800" kern="100" dirty="0">
                        <a:effectLst/>
                      </a:endParaRP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862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623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57D44A-596C-40B3-9413-178E1721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同業比較：元大－大抵相同的配置介面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294CBA-008B-4561-A1B7-8C351C3B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20</a:t>
            </a:fld>
            <a:endParaRPr lang="en-US" altLang="zh-TW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C7C1DCE-9A22-4CDE-A90A-F641714D2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26" t="12201" r="20076" b="9400"/>
          <a:stretch/>
        </p:blipFill>
        <p:spPr>
          <a:xfrm>
            <a:off x="1223628" y="1085139"/>
            <a:ext cx="6696744" cy="46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09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57D44A-596C-40B3-9413-178E1721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同業比較：元大－</a:t>
            </a:r>
            <a:r>
              <a:rPr lang="el-GR" altLang="zh-TW" b="0" i="0" dirty="0">
                <a:solidFill>
                  <a:srgbClr val="1F1F1F"/>
                </a:solidFill>
                <a:effectLst/>
                <a:latin typeface="Google Sans"/>
              </a:rPr>
              <a:t>α</a:t>
            </a:r>
            <a:r>
              <a:rPr lang="zh-TW" altLang="en-US" b="0" i="0" dirty="0">
                <a:solidFill>
                  <a:srgbClr val="1F1F1F"/>
                </a:solidFill>
                <a:effectLst/>
                <a:latin typeface="Google Sans"/>
              </a:rPr>
              <a:t>、</a:t>
            </a:r>
            <a:r>
              <a:rPr lang="el-GR" altLang="zh-TW" b="0" i="0" dirty="0">
                <a:solidFill>
                  <a:srgbClr val="1F1F1F"/>
                </a:solidFill>
                <a:effectLst/>
                <a:latin typeface="Google Sans"/>
              </a:rPr>
              <a:t>β</a:t>
            </a:r>
            <a:r>
              <a:rPr lang="zh-TW" altLang="en-US" b="0" i="0" dirty="0">
                <a:solidFill>
                  <a:srgbClr val="1F1F1F"/>
                </a:solidFill>
                <a:effectLst/>
                <a:latin typeface="Google Sans"/>
              </a:rPr>
              <a:t>、夏普值</a:t>
            </a:r>
            <a:r>
              <a:rPr lang="zh-TW" altLang="en-US" b="0" dirty="0">
                <a:solidFill>
                  <a:srgbClr val="1F1F1F"/>
                </a:solidFill>
                <a:latin typeface="Google Sans"/>
              </a:rPr>
              <a:t>的提供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294CBA-008B-4561-A1B7-8C351C3B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21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BF385BF-9E7E-4341-A00E-DB392906C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13" t="12200" r="20864" b="6601"/>
          <a:stretch/>
        </p:blipFill>
        <p:spPr>
          <a:xfrm>
            <a:off x="1331640" y="1019501"/>
            <a:ext cx="6480720" cy="481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68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57D44A-596C-40B3-9413-178E1721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同業比較：元大－知識普及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294CBA-008B-4561-A1B7-8C351C3B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22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B29BD48-1459-4021-B250-716F05406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1" t="12201" r="33463" b="8000"/>
          <a:stretch/>
        </p:blipFill>
        <p:spPr>
          <a:xfrm>
            <a:off x="179512" y="1585118"/>
            <a:ext cx="3435540" cy="39964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043372D-C7DF-4D85-8867-653435E6A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0" t="12201" r="20862" b="8000"/>
          <a:stretch/>
        </p:blipFill>
        <p:spPr>
          <a:xfrm>
            <a:off x="3614696" y="1575143"/>
            <a:ext cx="5412180" cy="400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96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79E326-1281-4E2A-93F8-7A50F963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結論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C3EC610-8CEF-47F6-B0CC-2D89F81EC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5B440F-8BA8-4ECF-A315-55AE89108EAD}" type="slidenum">
              <a:rPr lang="zh-TW" altLang="en-US" smtClean="0"/>
              <a:pPr>
                <a:defRPr/>
              </a:pPr>
              <a:t>23</a:t>
            </a:fld>
            <a:endParaRPr lang="en-US" altLang="zh-TW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A6F03151-0409-4351-8445-8270C1F41995}"/>
              </a:ext>
            </a:extLst>
          </p:cNvPr>
          <p:cNvSpPr txBox="1">
            <a:spLocks/>
          </p:cNvSpPr>
          <p:nvPr/>
        </p:nvSpPr>
        <p:spPr>
          <a:xfrm>
            <a:off x="308447" y="985442"/>
            <a:ext cx="8585181" cy="525187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Font typeface="Wingdings" charset="2"/>
              <a:buChar char="l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80000"/>
              <a:buFont typeface="Wingdings" charset="2"/>
              <a:buChar char="u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373737"/>
                </a:solidFill>
                <a:latin typeface="Arial" panose="020B0604020202020204" pitchFamily="34" charset="0"/>
              </a:rPr>
              <a:t>結合泰好投</a:t>
            </a:r>
            <a:endParaRPr lang="en-US" altLang="zh-TW" dirty="0">
              <a:solidFill>
                <a:srgbClr val="373737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373737"/>
                </a:solidFill>
                <a:latin typeface="Arial" panose="020B0604020202020204" pitchFamily="34" charset="0"/>
              </a:rPr>
              <a:t>個人化投資理財建議</a:t>
            </a:r>
            <a:endParaRPr lang="en-US" altLang="zh-TW" dirty="0">
              <a:solidFill>
                <a:srgbClr val="373737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373737"/>
                </a:solidFill>
                <a:latin typeface="Arial" panose="020B0604020202020204" pitchFamily="34" charset="0"/>
              </a:rPr>
              <a:t>改善支出結構，有效財務規劃</a:t>
            </a:r>
            <a:endParaRPr lang="en-US" altLang="zh-TW" dirty="0">
              <a:solidFill>
                <a:srgbClr val="373737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373737"/>
                </a:solidFill>
                <a:latin typeface="Arial" panose="020B0604020202020204" pitchFamily="34" charset="0"/>
              </a:rPr>
              <a:t>淺顯易懂的方式解釋投資理財知識</a:t>
            </a:r>
            <a:endParaRPr lang="en-US" altLang="zh-TW" dirty="0">
              <a:solidFill>
                <a:srgbClr val="373737"/>
              </a:solidFill>
              <a:latin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zh-TW" altLang="en-US" dirty="0">
                <a:solidFill>
                  <a:srgbClr val="373737"/>
                </a:solidFill>
                <a:latin typeface="Arial" panose="020B0604020202020204" pitchFamily="34" charset="0"/>
              </a:rPr>
              <a:t>通過同業經驗改良</a:t>
            </a:r>
            <a:endParaRPr lang="en-US" altLang="zh-TW" dirty="0">
              <a:solidFill>
                <a:srgbClr val="373737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781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5C3893-F478-4AE8-96D5-99B0DECF9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08" y="1340768"/>
            <a:ext cx="7056784" cy="2955084"/>
          </a:xfrm>
        </p:spPr>
        <p:txBody>
          <a:bodyPr>
            <a:normAutofit/>
          </a:bodyPr>
          <a:lstStyle/>
          <a:p>
            <a:pPr algn="ctr"/>
            <a:r>
              <a:rPr lang="en-US" altLang="zh-TW" sz="6000" kern="2000" spc="100" dirty="0">
                <a:solidFill>
                  <a:srgbClr val="007F3B"/>
                </a:solidFill>
              </a:rPr>
              <a:t>Q&amp;A</a:t>
            </a:r>
            <a:endParaRPr lang="zh-TW" altLang="en-US" sz="6000" kern="2000" spc="100" dirty="0">
              <a:solidFill>
                <a:srgbClr val="007F3B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0C94A9-F01B-45C9-B73E-8D8AE3BDEF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59813" y="6450013"/>
            <a:ext cx="484187" cy="287337"/>
          </a:xfrm>
        </p:spPr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24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04197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98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38E1F-13B7-4016-8A16-A55458FB8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</a:t>
            </a:r>
            <a:r>
              <a:rPr lang="en-US" altLang="zh-TW" dirty="0"/>
              <a:t>	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963FD4-95F5-4C10-88D4-BE8061562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9" y="1412776"/>
            <a:ext cx="8613071" cy="489654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+mn-ea"/>
              </a:rPr>
              <a:t>使用者明白投資的重要性，卻缺少起頭的第一步</a:t>
            </a:r>
            <a:endParaRPr lang="en-US" altLang="zh-TW" sz="20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+mn-ea"/>
              </a:rPr>
              <a:t>最大的問題是</a:t>
            </a:r>
            <a:r>
              <a:rPr lang="zh-TW" altLang="en-US" sz="2000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「投資的錢從哪裡來？」</a:t>
            </a:r>
            <a:endParaRPr lang="en-US" altLang="zh-TW" sz="2000" dirty="0"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+mn-ea"/>
              </a:rPr>
              <a:t>生成式</a:t>
            </a:r>
            <a:r>
              <a:rPr lang="en-US" altLang="zh-TW" sz="2000" dirty="0">
                <a:latin typeface="+mn-ea"/>
              </a:rPr>
              <a:t>AI</a:t>
            </a:r>
            <a:r>
              <a:rPr lang="zh-TW" altLang="en-US" sz="2000" dirty="0">
                <a:latin typeface="+mn-ea"/>
              </a:rPr>
              <a:t>不同以往的是，</a:t>
            </a:r>
            <a:r>
              <a:rPr lang="zh-TW" altLang="en-US" sz="2000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讀懂自然語言、更高的互動性</a:t>
            </a:r>
            <a:endParaRPr lang="en-US" altLang="zh-TW" sz="2000" dirty="0"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2000" dirty="0">
                <a:latin typeface="+mn-ea"/>
              </a:rPr>
              <a:t>改良支出結構後再進行投資，才能</a:t>
            </a:r>
            <a:r>
              <a:rPr lang="zh-TW" altLang="en-US" sz="2000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兼顧生活與財務規劃</a:t>
            </a:r>
            <a:endParaRPr lang="en-US" altLang="zh-TW" sz="2000" dirty="0">
              <a:solidFill>
                <a:schemeClr val="bg2">
                  <a:lumMod val="75000"/>
                </a:schemeClr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solidFill>
                <a:srgbClr val="007F3B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TW" sz="2000" dirty="0"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F23421-17A9-4318-9487-6102C53D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27143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156B7-3CC0-4788-BDE0-58E462D50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理財機器人規模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57A09A-7654-46E8-A076-09A41925C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3</a:t>
            </a:fld>
            <a:endParaRPr lang="en-US" altLang="zh-TW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C23091-50B9-43A9-BBAC-79A9156F6F36}"/>
              </a:ext>
            </a:extLst>
          </p:cNvPr>
          <p:cNvSpPr txBox="1"/>
          <p:nvPr/>
        </p:nvSpPr>
        <p:spPr>
          <a:xfrm>
            <a:off x="941999" y="5598879"/>
            <a:ext cx="7327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75000"/>
                  </a:schemeClr>
                </a:solidFill>
              </a:rPr>
              <a:t>資料來源：</a:t>
            </a:r>
            <a:r>
              <a:rPr lang="en-US" altLang="zh-TW" sz="1400" b="0" i="0" dirty="0">
                <a:solidFill>
                  <a:schemeClr val="bg1">
                    <a:lumMod val="75000"/>
                  </a:schemeClr>
                </a:solidFill>
                <a:effectLst/>
                <a:latin typeface="Noto Sans" panose="020B0502040204020203" pitchFamily="34" charset="0"/>
              </a:rPr>
              <a:t>Statista</a:t>
            </a:r>
            <a:endParaRPr lang="zh-TW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4EC4F19-8339-4477-B9D1-BE3CD7076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76" y="1012122"/>
            <a:ext cx="8211312" cy="526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3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96D989-D8AD-40A7-937E-A408CEA8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美國理財機器人成長規模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7C43581-465A-4E05-A64C-776C1EDA9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3608" y="1272729"/>
            <a:ext cx="7441401" cy="4892575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1B2348-0547-49C6-9C2D-86D5B240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5463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937BAC-DD33-40A8-9593-6DBF9345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台灣理財機器人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21DAF4-C4ED-4786-A59D-5C22391D0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47" y="985442"/>
            <a:ext cx="8728049" cy="4747814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金管會是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3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月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6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日發布函令，鬆綁投顧提供機器人理財</a:t>
            </a:r>
            <a:r>
              <a:rPr lang="zh-TW" altLang="en-US" sz="2000" b="1" i="0" dirty="0">
                <a:solidFill>
                  <a:srgbClr val="FF0000"/>
                </a:solidFill>
                <a:effectLst/>
                <a:latin typeface="+mn-ea"/>
              </a:rPr>
              <a:t>「自動再平衡」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交易</a:t>
            </a:r>
            <a:endParaRPr lang="en-US" altLang="zh-TW" sz="2000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300000"/>
              </a:lnSpc>
            </a:pP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2024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年</a:t>
            </a:r>
            <a:r>
              <a:rPr lang="en-US" altLang="zh-TW" sz="2000" dirty="0">
                <a:solidFill>
                  <a:srgbClr val="000000"/>
                </a:solidFill>
                <a:latin typeface="+mn-ea"/>
              </a:rPr>
              <a:t>5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月底止，共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18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家業者開辦</a:t>
            </a:r>
            <a:r>
              <a:rPr lang="zh-TW" altLang="en-US" sz="2000" b="1" i="0" dirty="0">
                <a:solidFill>
                  <a:srgbClr val="FF0000"/>
                </a:solidFill>
                <a:effectLst/>
                <a:latin typeface="+mn-ea"/>
              </a:rPr>
              <a:t>機器人理財業務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，較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2018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年底多了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16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家，整體管理資產</a:t>
            </a:r>
            <a:r>
              <a:rPr lang="zh-TW" altLang="en-US" sz="2000" b="1" i="0" dirty="0">
                <a:solidFill>
                  <a:srgbClr val="FF0000"/>
                </a:solidFill>
                <a:effectLst/>
                <a:latin typeface="+mn-ea"/>
              </a:rPr>
              <a:t>規模也攀升到</a:t>
            </a:r>
            <a:r>
              <a:rPr lang="en-US" altLang="zh-TW" sz="2000" b="1" i="0" dirty="0">
                <a:solidFill>
                  <a:srgbClr val="FF0000"/>
                </a:solidFill>
                <a:effectLst/>
                <a:latin typeface="+mn-ea"/>
              </a:rPr>
              <a:t>89</a:t>
            </a:r>
            <a:r>
              <a:rPr lang="zh-TW" altLang="en-US" sz="2000" b="1" i="0" dirty="0">
                <a:solidFill>
                  <a:srgbClr val="FF0000"/>
                </a:solidFill>
                <a:effectLst/>
                <a:latin typeface="+mn-ea"/>
              </a:rPr>
              <a:t>億元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、累積客戶數近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+mn-ea"/>
              </a:rPr>
              <a:t>20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+mn-ea"/>
              </a:rPr>
              <a:t>萬人。</a:t>
            </a:r>
            <a:endParaRPr lang="en-US" altLang="zh-TW" sz="2000" b="0" i="0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300000"/>
              </a:lnSpc>
            </a:pPr>
            <a:endParaRPr lang="en-US" altLang="zh-TW" sz="200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300000"/>
              </a:lnSpc>
            </a:pPr>
            <a:endParaRPr lang="en-US" altLang="zh-TW" sz="2000" b="0" i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296DF9-4008-4C22-854C-5FFC4DF4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8438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557A7-816F-4764-89A2-58D5AEA9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國泰集團願景－財務健康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48ACE2-D70B-445F-A054-E501DA36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6</a:t>
            </a:fld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8B2950-5A56-433A-BE8D-35613FDD4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24" y="2060848"/>
            <a:ext cx="7740352" cy="35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89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9CFA29-1347-4395-9AAF-5D00CF21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設計架構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058989-FEBD-401B-B7AA-519FCD990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447" y="985442"/>
            <a:ext cx="8585181" cy="4243758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zh-TW" altLang="en-US" sz="2000" dirty="0">
                <a:solidFill>
                  <a:srgbClr val="373737"/>
                </a:solidFill>
                <a:latin typeface="Arial" panose="020B0604020202020204" pitchFamily="34" charset="0"/>
              </a:rPr>
              <a:t>以</a:t>
            </a:r>
            <a:r>
              <a:rPr lang="en-US" altLang="zh-TW" sz="2000" dirty="0" err="1">
                <a:solidFill>
                  <a:srgbClr val="373737"/>
                </a:solidFill>
                <a:latin typeface="Arial" panose="020B0604020202020204" pitchFamily="34" charset="0"/>
              </a:rPr>
              <a:t>ChatGPT</a:t>
            </a:r>
            <a:r>
              <a:rPr lang="zh-TW" altLang="en-US" sz="2000" dirty="0">
                <a:solidFill>
                  <a:srgbClr val="373737"/>
                </a:solidFill>
                <a:latin typeface="Arial" panose="020B0604020202020204" pitchFamily="34" charset="0"/>
              </a:rPr>
              <a:t>為基底</a:t>
            </a:r>
            <a:endParaRPr lang="en-US" altLang="zh-TW" sz="2000" dirty="0">
              <a:solidFill>
                <a:srgbClr val="373737"/>
              </a:solidFill>
              <a:latin typeface="Arial" panose="020B0604020202020204" pitchFamily="34" charset="0"/>
            </a:endParaRPr>
          </a:p>
          <a:p>
            <a:pPr>
              <a:lnSpc>
                <a:spcPct val="300000"/>
              </a:lnSpc>
            </a:pPr>
            <a:r>
              <a:rPr lang="zh-TW" altLang="en-US" sz="2000" dirty="0">
                <a:solidFill>
                  <a:srgbClr val="373737"/>
                </a:solidFill>
                <a:latin typeface="Arial" panose="020B0604020202020204" pitchFamily="34" charset="0"/>
              </a:rPr>
              <a:t>知識庫資料：國泰基金列表、地區縣市平均支出、六都平均租金</a:t>
            </a:r>
            <a:endParaRPr lang="en-US" altLang="zh-TW" sz="2000" dirty="0">
              <a:solidFill>
                <a:srgbClr val="373737"/>
              </a:solidFill>
              <a:latin typeface="Arial" panose="020B060402020202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65C001-7D8D-4D54-957B-1676397D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47699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0557A7-816F-4764-89A2-58D5AEA9B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國泰世華銀行－財務健康檢測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48ACE2-D70B-445F-A054-E501DA36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A777C6-DC0E-422C-89D9-5AA5AABEFA55}" type="slidenum">
              <a:rPr lang="zh-TW" altLang="en-US" smtClean="0"/>
              <a:pPr>
                <a:defRPr/>
              </a:pPr>
              <a:t>8</a:t>
            </a:fld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8493EC-E7A0-4E58-8631-42362B9480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01" r="2750" b="8000"/>
          <a:stretch/>
        </p:blipFill>
        <p:spPr>
          <a:xfrm>
            <a:off x="777951" y="2092840"/>
            <a:ext cx="7410400" cy="342038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4B8C03-1D62-4311-A0E0-CAF47319AEF6}"/>
              </a:ext>
            </a:extLst>
          </p:cNvPr>
          <p:cNvSpPr txBox="1"/>
          <p:nvPr/>
        </p:nvSpPr>
        <p:spPr>
          <a:xfrm>
            <a:off x="777951" y="1264721"/>
            <a:ext cx="7881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bg2">
                    <a:lumMod val="75000"/>
                  </a:schemeClr>
                </a:solidFill>
                <a:latin typeface="+mn-ea"/>
              </a:rPr>
              <a:t>特色</a:t>
            </a:r>
            <a:r>
              <a:rPr lang="zh-TW" altLang="en-US" sz="2000" dirty="0">
                <a:latin typeface="+mn-ea"/>
              </a:rPr>
              <a:t>：問卷式的資料讀取、抓取大方向</a:t>
            </a:r>
          </a:p>
        </p:txBody>
      </p:sp>
    </p:spTree>
    <p:extLst>
      <p:ext uri="{BB962C8B-B14F-4D97-AF65-F5344CB8AC3E}">
        <p14:creationId xmlns:p14="http://schemas.microsoft.com/office/powerpoint/2010/main" val="3288263027"/>
      </p:ext>
    </p:extLst>
  </p:cSld>
  <p:clrMapOvr>
    <a:masterClrMapping/>
  </p:clrMapOvr>
</p:sld>
</file>

<file path=ppt/theme/theme1.xml><?xml version="1.0" encoding="utf-8"?>
<a:theme xmlns:a="http://schemas.openxmlformats.org/drawingml/2006/main" name="Cathay">
  <a:themeElements>
    <a:clrScheme name="國泰輔助色">
      <a:dk1>
        <a:sysClr val="windowText" lastClr="000000"/>
      </a:dk1>
      <a:lt1>
        <a:sysClr val="window" lastClr="FFFFFF"/>
      </a:lt1>
      <a:dk2>
        <a:srgbClr val="FFF200"/>
      </a:dk2>
      <a:lt2>
        <a:srgbClr val="00A94F"/>
      </a:lt2>
      <a:accent1>
        <a:srgbClr val="004C8D"/>
      </a:accent1>
      <a:accent2>
        <a:srgbClr val="4F8940"/>
      </a:accent2>
      <a:accent3>
        <a:srgbClr val="FBC93E"/>
      </a:accent3>
      <a:accent4>
        <a:srgbClr val="8C297A"/>
      </a:accent4>
      <a:accent5>
        <a:srgbClr val="C53246"/>
      </a:accent5>
      <a:accent6>
        <a:srgbClr val="29A4B1"/>
      </a:accent6>
      <a:hlink>
        <a:srgbClr val="0000FF"/>
      </a:hlink>
      <a:folHlink>
        <a:srgbClr val="800080"/>
      </a:folHlink>
    </a:clrScheme>
    <a:fontScheme name="國泰字體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athay" id="{2DBB0044-4A6A-43DA-8188-CD59A74879B2}" vid="{44D6737F-D9B0-4760-AE3D-70E6BCEB31D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5_oh9 xmlns="fcdd421f-074e-42eb-ac2a-9b7acb255a3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F3BB614C2174E24697A87BE131F49667" ma:contentTypeVersion="1" ma:contentTypeDescription="建立新的文件。" ma:contentTypeScope="" ma:versionID="d714035378b7f4310d03592ff35157eb">
  <xsd:schema xmlns:xsd="http://www.w3.org/2001/XMLSchema" xmlns:xs="http://www.w3.org/2001/XMLSchema" xmlns:p="http://schemas.microsoft.com/office/2006/metadata/properties" xmlns:ns2="fcdd421f-074e-42eb-ac2a-9b7acb255a3c" targetNamespace="http://schemas.microsoft.com/office/2006/metadata/properties" ma:root="true" ma:fieldsID="771e46d5a04258457c370eca90b76f43" ns2:_="">
    <xsd:import namespace="fcdd421f-074e-42eb-ac2a-9b7acb255a3c"/>
    <xsd:element name="properties">
      <xsd:complexType>
        <xsd:sequence>
          <xsd:element name="documentManagement">
            <xsd:complexType>
              <xsd:all>
                <xsd:element ref="ns2:_x0065_oh9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dd421f-074e-42eb-ac2a-9b7acb255a3c" elementFormDefault="qualified">
    <xsd:import namespace="http://schemas.microsoft.com/office/2006/documentManagement/types"/>
    <xsd:import namespace="http://schemas.microsoft.com/office/infopath/2007/PartnerControls"/>
    <xsd:element name="_x0065_oh9" ma:index="8" nillable="true" ma:displayName="說明" ma:internalName="_x0065_oh9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216E72-0649-453F-9B1C-5FF9E86A4388}">
  <ds:schemaRefs>
    <ds:schemaRef ds:uri="http://www.w3.org/XML/1998/namespace"/>
    <ds:schemaRef ds:uri="fcdd421f-074e-42eb-ac2a-9b7acb255a3c"/>
    <ds:schemaRef ds:uri="http://schemas.microsoft.com/office/2006/documentManagement/types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6FFA1A6-DF96-4417-8C25-90370F65B0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FF2846-65C9-4AD6-A6B9-F7617F13FBC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fcdd421f-074e-42eb-ac2a-9b7acb255a3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14741</TotalTime>
  <Words>853</Words>
  <Application>Microsoft Office PowerPoint</Application>
  <PresentationFormat>如螢幕大小 (4:3)</PresentationFormat>
  <Paragraphs>109</Paragraphs>
  <Slides>26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4" baseType="lpstr">
      <vt:lpstr>Google Sans</vt:lpstr>
      <vt:lpstr>微軟正黑體</vt:lpstr>
      <vt:lpstr>新細明體</vt:lpstr>
      <vt:lpstr>Arial</vt:lpstr>
      <vt:lpstr>Calibri</vt:lpstr>
      <vt:lpstr>Noto Sans</vt:lpstr>
      <vt:lpstr>Wingdings</vt:lpstr>
      <vt:lpstr>Cathay</vt:lpstr>
      <vt:lpstr>理財機器人－泰好野</vt:lpstr>
      <vt:lpstr>大綱</vt:lpstr>
      <vt:lpstr>動機 </vt:lpstr>
      <vt:lpstr>理財機器人規模</vt:lpstr>
      <vt:lpstr>美國理財機器人成長規模</vt:lpstr>
      <vt:lpstr>台灣理財機器人</vt:lpstr>
      <vt:lpstr>國泰集團願景－財務健康</vt:lpstr>
      <vt:lpstr>設計架構</vt:lpstr>
      <vt:lpstr>國泰世華銀行－財務健康檢測</vt:lpstr>
      <vt:lpstr>產品功能</vt:lpstr>
      <vt:lpstr>生成式AI－泰好野知識庫</vt:lpstr>
      <vt:lpstr>PowerPoint 簡報</vt:lpstr>
      <vt:lpstr>生成式AI－泰好野知識庫</vt:lpstr>
      <vt:lpstr>生成式AI－泰好野</vt:lpstr>
      <vt:lpstr>生成式AI－泰好野</vt:lpstr>
      <vt:lpstr>生成式AI－泰好野</vt:lpstr>
      <vt:lpstr>生成式AI－泰好野</vt:lpstr>
      <vt:lpstr>生成式AI－泰好野</vt:lpstr>
      <vt:lpstr>泰好投改良</vt:lpstr>
      <vt:lpstr>可行性評估</vt:lpstr>
      <vt:lpstr>同業比較：元大－大抵相同的配置介面</vt:lpstr>
      <vt:lpstr>同業比較：元大－α、β、夏普值的提供</vt:lpstr>
      <vt:lpstr>同業比較：元大－知識普及</vt:lpstr>
      <vt:lpstr>結論</vt:lpstr>
      <vt:lpstr>Q&amp;A</vt:lpstr>
      <vt:lpstr>PowerPoint 簡報</vt:lpstr>
    </vt:vector>
  </TitlesOfParts>
  <Company>國泰投顧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PPT範本</dc:title>
  <dc:creator>FIS</dc:creator>
  <cp:lastModifiedBy>黃英綺 SHELLY</cp:lastModifiedBy>
  <cp:revision>876</cp:revision>
  <cp:lastPrinted>2024-04-09T07:56:20Z</cp:lastPrinted>
  <dcterms:created xsi:type="dcterms:W3CDTF">2013-09-11T02:42:01Z</dcterms:created>
  <dcterms:modified xsi:type="dcterms:W3CDTF">2024-08-29T07:16:07Z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0x010100F3BB614C2174E24697A87BE131F49667</vt:lpwstr>
  </property>
</Properties>
</file>